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17"/>
  </p:notesMasterIdLst>
  <p:sldIdLst>
    <p:sldId id="260" r:id="rId2"/>
    <p:sldId id="262" r:id="rId3"/>
    <p:sldId id="307" r:id="rId4"/>
    <p:sldId id="309" r:id="rId5"/>
    <p:sldId id="310" r:id="rId6"/>
    <p:sldId id="308" r:id="rId7"/>
    <p:sldId id="311" r:id="rId8"/>
    <p:sldId id="312" r:id="rId9"/>
    <p:sldId id="313" r:id="rId10"/>
    <p:sldId id="314" r:id="rId11"/>
    <p:sldId id="315" r:id="rId12"/>
    <p:sldId id="316" r:id="rId13"/>
    <p:sldId id="317" r:id="rId14"/>
    <p:sldId id="318" r:id="rId15"/>
    <p:sldId id="304"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Helvetica Neue Light" panose="02000403000000020004"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585"/>
  </p:normalViewPr>
  <p:slideViewPr>
    <p:cSldViewPr snapToGrid="0">
      <p:cViewPr varScale="1">
        <p:scale>
          <a:sx n="104" d="100"/>
          <a:sy n="104" d="100"/>
        </p:scale>
        <p:origin x="232" y="2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jpg>
</file>

<file path=ppt/media/image10.tiff>
</file>

<file path=ppt/media/image11.tiff>
</file>

<file path=ppt/media/image12.tiff>
</file>

<file path=ppt/media/image13.tiff>
</file>

<file path=ppt/media/image14.tiff>
</file>

<file path=ppt/media/image2.jp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cs typeface="Calibri"/>
                <a:sym typeface="Calibri"/>
              </a:rPr>
              <a:t>Snowflake Module 2</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Instructor Name</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Credentials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SECURITYADMIN</a:t>
            </a:r>
            <a:r>
              <a:rPr lang="en-US" dirty="0"/>
              <a:t> :</a:t>
            </a:r>
          </a:p>
          <a:p>
            <a:pPr lvl="1"/>
            <a:r>
              <a:rPr lang="en-US" dirty="0"/>
              <a:t>(Security Administrator) is responsible for users, roles and privileges. All roles, users and privileges should be owned and created by the security administrator. </a:t>
            </a:r>
          </a:p>
          <a:p>
            <a:pPr lvl="1"/>
            <a:r>
              <a:rPr lang="en-US" dirty="0" err="1"/>
              <a:t>Sith</a:t>
            </a:r>
            <a:r>
              <a:rPr lang="en-US" dirty="0"/>
              <a:t> Master</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pic>
        <p:nvPicPr>
          <p:cNvPr id="6" name="Picture 5">
            <a:extLst>
              <a:ext uri="{FF2B5EF4-FFF2-40B4-BE49-F238E27FC236}">
                <a16:creationId xmlns:a16="http://schemas.microsoft.com/office/drawing/2014/main" id="{66BC8C82-699A-0D4D-BB0A-79D3D4DE723F}"/>
              </a:ext>
            </a:extLst>
          </p:cNvPr>
          <p:cNvPicPr>
            <a:picLocks noChangeAspect="1"/>
          </p:cNvPicPr>
          <p:nvPr/>
        </p:nvPicPr>
        <p:blipFill>
          <a:blip r:embed="rId2"/>
          <a:stretch>
            <a:fillRect/>
          </a:stretch>
        </p:blipFill>
        <p:spPr>
          <a:xfrm>
            <a:off x="4469542" y="3334500"/>
            <a:ext cx="2857500" cy="2857500"/>
          </a:xfrm>
          <a:prstGeom prst="rect">
            <a:avLst/>
          </a:prstGeom>
        </p:spPr>
      </p:pic>
    </p:spTree>
    <p:extLst>
      <p:ext uri="{BB962C8B-B14F-4D97-AF65-F5344CB8AC3E}">
        <p14:creationId xmlns:p14="http://schemas.microsoft.com/office/powerpoint/2010/main" val="3062915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SYSADMIN:</a:t>
            </a:r>
          </a:p>
          <a:p>
            <a:pPr lvl="1"/>
            <a:r>
              <a:rPr lang="en-US" dirty="0"/>
              <a:t>Creates objects inside Snowflake. The SYSADMIN is responsible for all databases, schemas, tables and views.</a:t>
            </a:r>
          </a:p>
          <a:p>
            <a:pPr lvl="1"/>
            <a:r>
              <a:rPr lang="en-US" dirty="0"/>
              <a:t>General of the Empire</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pic>
        <p:nvPicPr>
          <p:cNvPr id="5" name="Picture 4">
            <a:extLst>
              <a:ext uri="{FF2B5EF4-FFF2-40B4-BE49-F238E27FC236}">
                <a16:creationId xmlns:a16="http://schemas.microsoft.com/office/drawing/2014/main" id="{00515574-EA75-9846-A364-5EED480DFC4C}"/>
              </a:ext>
            </a:extLst>
          </p:cNvPr>
          <p:cNvPicPr>
            <a:picLocks noChangeAspect="1"/>
          </p:cNvPicPr>
          <p:nvPr/>
        </p:nvPicPr>
        <p:blipFill>
          <a:blip r:embed="rId2"/>
          <a:stretch>
            <a:fillRect/>
          </a:stretch>
        </p:blipFill>
        <p:spPr>
          <a:xfrm>
            <a:off x="4433000" y="3429000"/>
            <a:ext cx="3302000" cy="2463800"/>
          </a:xfrm>
          <a:prstGeom prst="rect">
            <a:avLst/>
          </a:prstGeom>
        </p:spPr>
      </p:pic>
    </p:spTree>
    <p:extLst>
      <p:ext uri="{BB962C8B-B14F-4D97-AF65-F5344CB8AC3E}">
        <p14:creationId xmlns:p14="http://schemas.microsoft.com/office/powerpoint/2010/main" val="5125304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PUBLIC:</a:t>
            </a:r>
          </a:p>
          <a:p>
            <a:pPr lvl="1"/>
            <a:r>
              <a:rPr lang="en-US" dirty="0"/>
              <a:t>This is automatically granted to every user and role and is publicly available.</a:t>
            </a:r>
          </a:p>
          <a:p>
            <a:pPr lvl="1"/>
            <a:r>
              <a:rPr lang="en-US" dirty="0"/>
              <a:t>Really has absolutely NO permissions</a:t>
            </a:r>
          </a:p>
          <a:p>
            <a:pPr lvl="1"/>
            <a:r>
              <a:rPr lang="en-US" dirty="0"/>
              <a:t>Storm Trooper</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pic>
        <p:nvPicPr>
          <p:cNvPr id="6" name="Picture 5">
            <a:extLst>
              <a:ext uri="{FF2B5EF4-FFF2-40B4-BE49-F238E27FC236}">
                <a16:creationId xmlns:a16="http://schemas.microsoft.com/office/drawing/2014/main" id="{9AE674A5-AB05-6A4B-A390-34AF050539CF}"/>
              </a:ext>
            </a:extLst>
          </p:cNvPr>
          <p:cNvPicPr>
            <a:picLocks noChangeAspect="1"/>
          </p:cNvPicPr>
          <p:nvPr/>
        </p:nvPicPr>
        <p:blipFill>
          <a:blip r:embed="rId2"/>
          <a:stretch>
            <a:fillRect/>
          </a:stretch>
        </p:blipFill>
        <p:spPr>
          <a:xfrm>
            <a:off x="4371766" y="2891480"/>
            <a:ext cx="3448467" cy="3448467"/>
          </a:xfrm>
          <a:prstGeom prst="rect">
            <a:avLst/>
          </a:prstGeom>
        </p:spPr>
      </p:pic>
    </p:spTree>
    <p:extLst>
      <p:ext uri="{BB962C8B-B14F-4D97-AF65-F5344CB8AC3E}">
        <p14:creationId xmlns:p14="http://schemas.microsoft.com/office/powerpoint/2010/main" val="24074471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So obviously when we are setting up a Snowflake DB the first thing we’ll usually want to do is create a User. </a:t>
            </a:r>
          </a:p>
          <a:p>
            <a:r>
              <a:rPr lang="en-US" dirty="0"/>
              <a:t>Similar to AWS: Generally we don’t want our ROOT user running around doing day-to-day stuff…so let’s start with creating a ROLE and granting it some PERMISSIONS.</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pic>
        <p:nvPicPr>
          <p:cNvPr id="7" name="Picture 6">
            <a:extLst>
              <a:ext uri="{FF2B5EF4-FFF2-40B4-BE49-F238E27FC236}">
                <a16:creationId xmlns:a16="http://schemas.microsoft.com/office/drawing/2014/main" id="{D01815DB-DE2F-5043-A3E3-05C72C754B7C}"/>
              </a:ext>
            </a:extLst>
          </p:cNvPr>
          <p:cNvPicPr>
            <a:picLocks noChangeAspect="1"/>
          </p:cNvPicPr>
          <p:nvPr/>
        </p:nvPicPr>
        <p:blipFill>
          <a:blip r:embed="rId2"/>
          <a:stretch>
            <a:fillRect/>
          </a:stretch>
        </p:blipFill>
        <p:spPr>
          <a:xfrm>
            <a:off x="1718618" y="3568902"/>
            <a:ext cx="8994689" cy="2903048"/>
          </a:xfrm>
          <a:prstGeom prst="rect">
            <a:avLst/>
          </a:prstGeom>
        </p:spPr>
      </p:pic>
    </p:spTree>
    <p:extLst>
      <p:ext uri="{BB962C8B-B14F-4D97-AF65-F5344CB8AC3E}">
        <p14:creationId xmlns:p14="http://schemas.microsoft.com/office/powerpoint/2010/main" val="2183445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Pause and jump to LAB 02</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pic>
        <p:nvPicPr>
          <p:cNvPr id="8" name="Picture 7">
            <a:extLst>
              <a:ext uri="{FF2B5EF4-FFF2-40B4-BE49-F238E27FC236}">
                <a16:creationId xmlns:a16="http://schemas.microsoft.com/office/drawing/2014/main" id="{751C1ED9-DACF-DE40-B923-5F5521BF9837}"/>
              </a:ext>
            </a:extLst>
          </p:cNvPr>
          <p:cNvPicPr>
            <a:picLocks noChangeAspect="1"/>
          </p:cNvPicPr>
          <p:nvPr/>
        </p:nvPicPr>
        <p:blipFill>
          <a:blip r:embed="rId2"/>
          <a:stretch>
            <a:fillRect/>
          </a:stretch>
        </p:blipFill>
        <p:spPr>
          <a:xfrm>
            <a:off x="3660689" y="1604490"/>
            <a:ext cx="4717192" cy="4823435"/>
          </a:xfrm>
          <a:prstGeom prst="rect">
            <a:avLst/>
          </a:prstGeom>
        </p:spPr>
      </p:pic>
    </p:spTree>
    <p:extLst>
      <p:ext uri="{BB962C8B-B14F-4D97-AF65-F5344CB8AC3E}">
        <p14:creationId xmlns:p14="http://schemas.microsoft.com/office/powerpoint/2010/main" val="654387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8B2-967E-F44C-A096-85E8996C28B6}"/>
              </a:ext>
            </a:extLst>
          </p:cNvPr>
          <p:cNvSpPr>
            <a:spLocks noGrp="1"/>
          </p:cNvSpPr>
          <p:nvPr>
            <p:ph type="title"/>
          </p:nvPr>
        </p:nvSpPr>
        <p:spPr/>
        <p:txBody>
          <a:bodyPr/>
          <a:lstStyle/>
          <a:p>
            <a:r>
              <a:rPr lang="en-US" dirty="0"/>
              <a:t>Confused? ASK QUESTIONS</a:t>
            </a:r>
          </a:p>
        </p:txBody>
      </p:sp>
      <p:pic>
        <p:nvPicPr>
          <p:cNvPr id="5" name="Picture 4">
            <a:extLst>
              <a:ext uri="{FF2B5EF4-FFF2-40B4-BE49-F238E27FC236}">
                <a16:creationId xmlns:a16="http://schemas.microsoft.com/office/drawing/2014/main" id="{411B7A1D-5906-A448-BD8A-61242610B6CD}"/>
              </a:ext>
            </a:extLst>
          </p:cNvPr>
          <p:cNvPicPr>
            <a:picLocks noChangeAspect="1"/>
          </p:cNvPicPr>
          <p:nvPr/>
        </p:nvPicPr>
        <p:blipFill>
          <a:blip r:embed="rId2"/>
          <a:stretch>
            <a:fillRect/>
          </a:stretch>
        </p:blipFill>
        <p:spPr>
          <a:xfrm>
            <a:off x="3170021" y="1500025"/>
            <a:ext cx="5306713" cy="4769324"/>
          </a:xfrm>
          <a:prstGeom prst="rect">
            <a:avLst/>
          </a:prstGeom>
        </p:spPr>
      </p:pic>
      <p:sp>
        <p:nvSpPr>
          <p:cNvPr id="4" name="Slide Number Placeholder 3">
            <a:extLst>
              <a:ext uri="{FF2B5EF4-FFF2-40B4-BE49-F238E27FC236}">
                <a16:creationId xmlns:a16="http://schemas.microsoft.com/office/drawing/2014/main" id="{FD590DF5-997F-E24A-84BA-0ED7B73204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2347635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A quick word on users/privileges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So- unlike what you are probably used to in other SQL platforms, the SNOWFLAKE system is primarily ROLE based. </a:t>
            </a:r>
          </a:p>
          <a:p>
            <a:r>
              <a:rPr lang="en-US" dirty="0"/>
              <a:t>We’re going to get deeply into how these roles and users are managed in the upcoming slides but it’s important to understand the hierarchy here which goes like this:</a:t>
            </a:r>
          </a:p>
          <a:p>
            <a:pPr lvl="1"/>
            <a:r>
              <a:rPr lang="en-US" b="1" dirty="0"/>
              <a:t>PRIVILEGES</a:t>
            </a:r>
            <a:r>
              <a:rPr lang="en-US" dirty="0"/>
              <a:t>: Things like CREATE, UPDATE, SELECT…stuff you’re probably used to</a:t>
            </a:r>
          </a:p>
          <a:p>
            <a:pPr lvl="1"/>
            <a:r>
              <a:rPr lang="en-US" b="1" dirty="0"/>
              <a:t>ROLE</a:t>
            </a:r>
            <a:r>
              <a:rPr lang="en-US" dirty="0"/>
              <a:t>: A collection of privileges on an OBJECT (Table/Database/</a:t>
            </a:r>
            <a:r>
              <a:rPr lang="en-US" dirty="0" err="1"/>
              <a:t>etc</a:t>
            </a:r>
            <a:r>
              <a:rPr lang="en-US" dirty="0"/>
              <a:t>)</a:t>
            </a:r>
          </a:p>
          <a:p>
            <a:pPr lvl="1"/>
            <a:r>
              <a:rPr lang="en-US" b="1" dirty="0"/>
              <a:t>USER</a:t>
            </a:r>
            <a:r>
              <a:rPr lang="en-US" dirty="0"/>
              <a:t>: Assigned to a ROLE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a:t>
            </a:fld>
            <a:endParaRPr lang="en-US"/>
          </a:p>
        </p:txBody>
      </p:sp>
      <p:pic>
        <p:nvPicPr>
          <p:cNvPr id="6" name="Picture 5">
            <a:extLst>
              <a:ext uri="{FF2B5EF4-FFF2-40B4-BE49-F238E27FC236}">
                <a16:creationId xmlns:a16="http://schemas.microsoft.com/office/drawing/2014/main" id="{959E2E03-E950-DE42-A55E-D6043CC15C9F}"/>
              </a:ext>
            </a:extLst>
          </p:cNvPr>
          <p:cNvPicPr>
            <a:picLocks noChangeAspect="1"/>
          </p:cNvPicPr>
          <p:nvPr/>
        </p:nvPicPr>
        <p:blipFill>
          <a:blip r:embed="rId2"/>
          <a:stretch>
            <a:fillRect/>
          </a:stretch>
        </p:blipFill>
        <p:spPr>
          <a:xfrm>
            <a:off x="8217408" y="4764498"/>
            <a:ext cx="2404618" cy="1600164"/>
          </a:xfrm>
          <a:prstGeom prst="rect">
            <a:avLst/>
          </a:prstGeom>
        </p:spPr>
      </p:pic>
    </p:spTree>
    <p:extLst>
      <p:ext uri="{BB962C8B-B14F-4D97-AF65-F5344CB8AC3E}">
        <p14:creationId xmlns:p14="http://schemas.microsoft.com/office/powerpoint/2010/main" val="2237563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a:t>
            </a:fld>
            <a:endParaRPr lang="en-US"/>
          </a:p>
        </p:txBody>
      </p:sp>
      <p:pic>
        <p:nvPicPr>
          <p:cNvPr id="8" name="Picture 7">
            <a:extLst>
              <a:ext uri="{FF2B5EF4-FFF2-40B4-BE49-F238E27FC236}">
                <a16:creationId xmlns:a16="http://schemas.microsoft.com/office/drawing/2014/main" id="{D532E695-67B4-8447-B66E-55CDBD13C53A}"/>
              </a:ext>
            </a:extLst>
          </p:cNvPr>
          <p:cNvPicPr>
            <a:picLocks noChangeAspect="1"/>
          </p:cNvPicPr>
          <p:nvPr/>
        </p:nvPicPr>
        <p:blipFill>
          <a:blip r:embed="rId2"/>
          <a:stretch>
            <a:fillRect/>
          </a:stretch>
        </p:blipFill>
        <p:spPr>
          <a:xfrm>
            <a:off x="1085088" y="1414237"/>
            <a:ext cx="10765536" cy="4940899"/>
          </a:xfrm>
          <a:prstGeom prst="rect">
            <a:avLst/>
          </a:prstGeom>
        </p:spPr>
      </p:pic>
    </p:spTree>
    <p:extLst>
      <p:ext uri="{BB962C8B-B14F-4D97-AF65-F5344CB8AC3E}">
        <p14:creationId xmlns:p14="http://schemas.microsoft.com/office/powerpoint/2010/main" val="3985180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Privileges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Privileges are the lowest level in the permissions hierarchy.</a:t>
            </a:r>
          </a:p>
          <a:p>
            <a:r>
              <a:rPr lang="en-US" dirty="0"/>
              <a:t>Generally they are similar to what you are probably used to in other SQL environments. The majority of the time you’ll be dealing with:</a:t>
            </a:r>
          </a:p>
          <a:p>
            <a:pPr lvl="1"/>
            <a:r>
              <a:rPr lang="en-US" dirty="0"/>
              <a:t>SELECT</a:t>
            </a:r>
          </a:p>
          <a:p>
            <a:pPr lvl="1"/>
            <a:r>
              <a:rPr lang="en-US" dirty="0"/>
              <a:t>CREATE</a:t>
            </a:r>
          </a:p>
          <a:p>
            <a:pPr lvl="1"/>
            <a:r>
              <a:rPr lang="en-US" dirty="0"/>
              <a:t>UPDATE</a:t>
            </a:r>
          </a:p>
          <a:p>
            <a:pPr lvl="1"/>
            <a:r>
              <a:rPr lang="en-US" dirty="0"/>
              <a:t>USE</a:t>
            </a:r>
          </a:p>
          <a:p>
            <a:pPr lvl="1"/>
            <a:r>
              <a:rPr lang="en-US" dirty="0"/>
              <a:t>TRUNCATE</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a:t>
            </a:fld>
            <a:endParaRPr lang="en-US"/>
          </a:p>
        </p:txBody>
      </p:sp>
      <p:pic>
        <p:nvPicPr>
          <p:cNvPr id="6" name="Picture 5">
            <a:extLst>
              <a:ext uri="{FF2B5EF4-FFF2-40B4-BE49-F238E27FC236}">
                <a16:creationId xmlns:a16="http://schemas.microsoft.com/office/drawing/2014/main" id="{959E2E03-E950-DE42-A55E-D6043CC15C9F}"/>
              </a:ext>
            </a:extLst>
          </p:cNvPr>
          <p:cNvPicPr>
            <a:picLocks noChangeAspect="1"/>
          </p:cNvPicPr>
          <p:nvPr/>
        </p:nvPicPr>
        <p:blipFill>
          <a:blip r:embed="rId2"/>
          <a:stretch>
            <a:fillRect/>
          </a:stretch>
        </p:blipFill>
        <p:spPr>
          <a:xfrm>
            <a:off x="7270376" y="3198221"/>
            <a:ext cx="4498848" cy="2993779"/>
          </a:xfrm>
          <a:prstGeom prst="rect">
            <a:avLst/>
          </a:prstGeom>
        </p:spPr>
      </p:pic>
    </p:spTree>
    <p:extLst>
      <p:ext uri="{BB962C8B-B14F-4D97-AF65-F5344CB8AC3E}">
        <p14:creationId xmlns:p14="http://schemas.microsoft.com/office/powerpoint/2010/main" val="452110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Privileges and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Privileges</a:t>
            </a:r>
            <a:r>
              <a:rPr lang="en-US" dirty="0"/>
              <a:t> are assigned to </a:t>
            </a:r>
            <a:r>
              <a:rPr lang="en-US" b="1" dirty="0"/>
              <a:t>ROLES</a:t>
            </a:r>
            <a:r>
              <a:rPr lang="en-US" dirty="0"/>
              <a:t>. SO…as you saw from our previous image, a </a:t>
            </a:r>
            <a:r>
              <a:rPr lang="en-US" b="1" dirty="0"/>
              <a:t>ROLE</a:t>
            </a:r>
            <a:r>
              <a:rPr lang="en-US" dirty="0"/>
              <a:t> can be thought of as a collection of </a:t>
            </a:r>
            <a:r>
              <a:rPr lang="en-US" b="1" dirty="0"/>
              <a:t>Privileges</a:t>
            </a:r>
            <a:r>
              <a:rPr lang="en-US" dirty="0"/>
              <a:t>. </a:t>
            </a:r>
          </a:p>
          <a:p>
            <a:endParaRPr lang="en-US" dirty="0"/>
          </a:p>
          <a:p>
            <a:r>
              <a:rPr lang="en-US" dirty="0"/>
              <a:t>Snowflake comes with a collection of various ROLES by default. We’re going to go through each of these default roles to understand what comes “out of the box” (and also get an understanding of how these can be used immediately.</a:t>
            </a:r>
          </a:p>
          <a:p>
            <a:endParaRPr lang="en-US"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a:t>
            </a:fld>
            <a:endParaRPr lang="en-US"/>
          </a:p>
        </p:txBody>
      </p:sp>
      <p:pic>
        <p:nvPicPr>
          <p:cNvPr id="5" name="Picture 4">
            <a:extLst>
              <a:ext uri="{FF2B5EF4-FFF2-40B4-BE49-F238E27FC236}">
                <a16:creationId xmlns:a16="http://schemas.microsoft.com/office/drawing/2014/main" id="{65D986FB-6A81-D341-A7F8-6BE995C6DEDC}"/>
              </a:ext>
            </a:extLst>
          </p:cNvPr>
          <p:cNvPicPr>
            <a:picLocks noChangeAspect="1"/>
          </p:cNvPicPr>
          <p:nvPr/>
        </p:nvPicPr>
        <p:blipFill>
          <a:blip r:embed="rId2"/>
          <a:stretch>
            <a:fillRect/>
          </a:stretch>
        </p:blipFill>
        <p:spPr>
          <a:xfrm>
            <a:off x="4344640" y="4206240"/>
            <a:ext cx="2265710" cy="2265710"/>
          </a:xfrm>
          <a:prstGeom prst="rect">
            <a:avLst/>
          </a:prstGeom>
        </p:spPr>
      </p:pic>
    </p:spTree>
    <p:extLst>
      <p:ext uri="{BB962C8B-B14F-4D97-AF65-F5344CB8AC3E}">
        <p14:creationId xmlns:p14="http://schemas.microsoft.com/office/powerpoint/2010/main" val="105543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Snowflake privileges are entirely ROLE-based, not USER-based. </a:t>
            </a:r>
          </a:p>
          <a:p>
            <a:pPr lvl="1"/>
            <a:r>
              <a:rPr lang="en-US" dirty="0"/>
              <a:t>Snowflake uses roles to control access to objects in the system:</a:t>
            </a:r>
          </a:p>
          <a:p>
            <a:pPr lvl="2"/>
            <a:r>
              <a:rPr lang="en-US" dirty="0"/>
              <a:t>Roles are granted access privileges for objects in the system (databases, tables, etc.).</a:t>
            </a:r>
          </a:p>
          <a:p>
            <a:pPr lvl="2"/>
            <a:r>
              <a:rPr lang="en-US" dirty="0"/>
              <a:t>Roles are granted to users to enable them to create, modify, and use the objects for which the roles have privileges.</a:t>
            </a:r>
          </a:p>
          <a:p>
            <a:pPr lvl="2"/>
            <a:r>
              <a:rPr lang="en-US" dirty="0"/>
              <a:t>Roles can be granted to other roles to support defining hierarchical access privileges.</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a:t>
            </a:fld>
            <a:endParaRPr lang="en-US"/>
          </a:p>
        </p:txBody>
      </p:sp>
      <p:pic>
        <p:nvPicPr>
          <p:cNvPr id="5" name="Picture 4">
            <a:extLst>
              <a:ext uri="{FF2B5EF4-FFF2-40B4-BE49-F238E27FC236}">
                <a16:creationId xmlns:a16="http://schemas.microsoft.com/office/drawing/2014/main" id="{52477108-5769-D045-A8AE-104B42DBD84D}"/>
              </a:ext>
            </a:extLst>
          </p:cNvPr>
          <p:cNvPicPr>
            <a:picLocks noChangeAspect="1"/>
          </p:cNvPicPr>
          <p:nvPr/>
        </p:nvPicPr>
        <p:blipFill>
          <a:blip r:embed="rId2"/>
          <a:stretch>
            <a:fillRect/>
          </a:stretch>
        </p:blipFill>
        <p:spPr>
          <a:xfrm>
            <a:off x="3807009" y="4317912"/>
            <a:ext cx="5522976" cy="2046750"/>
          </a:xfrm>
          <a:prstGeom prst="rect">
            <a:avLst/>
          </a:prstGeom>
        </p:spPr>
      </p:pic>
    </p:spTree>
    <p:extLst>
      <p:ext uri="{BB962C8B-B14F-4D97-AF65-F5344CB8AC3E}">
        <p14:creationId xmlns:p14="http://schemas.microsoft.com/office/powerpoint/2010/main" val="2287019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First…let’s use our web GUI to list the currently available roles. </a:t>
            </a:r>
          </a:p>
          <a:p>
            <a:r>
              <a:rPr lang="en-US" dirty="0"/>
              <a:t>Type the following into your web interface:</a:t>
            </a:r>
          </a:p>
          <a:p>
            <a:pPr marL="76200" indent="0">
              <a:buNone/>
            </a:pPr>
            <a:endParaRPr lang="en-US" b="1" dirty="0"/>
          </a:p>
          <a:p>
            <a:pPr marL="76200" indent="0">
              <a:buNone/>
            </a:pPr>
            <a:r>
              <a:rPr lang="en-US" b="1" dirty="0"/>
              <a:t>SHOW ROLES</a:t>
            </a:r>
          </a:p>
          <a:p>
            <a:pPr marL="76200" indent="0">
              <a:buNone/>
            </a:pPr>
            <a:endParaRPr lang="en-US" dirty="0"/>
          </a:p>
          <a:p>
            <a:r>
              <a:rPr lang="en-US" dirty="0"/>
              <a:t>You should get a list of the following roles:</a:t>
            </a:r>
          </a:p>
          <a:p>
            <a:pPr lvl="1"/>
            <a:r>
              <a:rPr lang="en-US" dirty="0"/>
              <a:t>ACCOUNTADMIN</a:t>
            </a:r>
          </a:p>
          <a:p>
            <a:pPr lvl="1"/>
            <a:r>
              <a:rPr lang="en-US" dirty="0"/>
              <a:t>PUBLIC</a:t>
            </a:r>
          </a:p>
          <a:p>
            <a:pPr lvl="1"/>
            <a:r>
              <a:rPr lang="en-US" dirty="0"/>
              <a:t>SECURITYADMIN</a:t>
            </a:r>
          </a:p>
          <a:p>
            <a:pPr lvl="1"/>
            <a:r>
              <a:rPr lang="en-US" dirty="0"/>
              <a:t>SYSADMIN</a:t>
            </a:r>
          </a:p>
          <a:p>
            <a:pPr lvl="1"/>
            <a:r>
              <a:rPr lang="en-US" dirty="0"/>
              <a:t>USERADMIN</a:t>
            </a:r>
          </a:p>
          <a:p>
            <a:pPr marL="76200" indent="0">
              <a:buNone/>
            </a:pPr>
            <a:r>
              <a:rPr lang="en-US" dirty="0"/>
              <a:t>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2291391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pic>
        <p:nvPicPr>
          <p:cNvPr id="7" name="Picture 6">
            <a:extLst>
              <a:ext uri="{FF2B5EF4-FFF2-40B4-BE49-F238E27FC236}">
                <a16:creationId xmlns:a16="http://schemas.microsoft.com/office/drawing/2014/main" id="{E696E8B2-8309-584E-B745-593382470950}"/>
              </a:ext>
            </a:extLst>
          </p:cNvPr>
          <p:cNvPicPr>
            <a:picLocks noChangeAspect="1"/>
          </p:cNvPicPr>
          <p:nvPr/>
        </p:nvPicPr>
        <p:blipFill>
          <a:blip r:embed="rId2"/>
          <a:stretch>
            <a:fillRect/>
          </a:stretch>
        </p:blipFill>
        <p:spPr>
          <a:xfrm>
            <a:off x="1378671" y="1570482"/>
            <a:ext cx="10142769" cy="4528022"/>
          </a:xfrm>
          <a:prstGeom prst="rect">
            <a:avLst/>
          </a:prstGeom>
        </p:spPr>
      </p:pic>
    </p:spTree>
    <p:extLst>
      <p:ext uri="{BB962C8B-B14F-4D97-AF65-F5344CB8AC3E}">
        <p14:creationId xmlns:p14="http://schemas.microsoft.com/office/powerpoint/2010/main" val="2958002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ACCOUNTADMIN:</a:t>
            </a:r>
          </a:p>
          <a:p>
            <a:pPr lvl="1"/>
            <a:r>
              <a:rPr lang="en-US" dirty="0"/>
              <a:t>The account admin is an extremely powerful role; it has all the privileges of SECURITYADMIN and SYSADMIN. The role should only be used for the initial setup of Snowflake. This role also can access billing information and visualize the resources used by each warehouse.</a:t>
            </a:r>
          </a:p>
          <a:p>
            <a:pPr lvl="1"/>
            <a:r>
              <a:rPr lang="en-US" dirty="0" err="1"/>
              <a:t>Sith</a:t>
            </a:r>
            <a:r>
              <a:rPr lang="en-US" dirty="0"/>
              <a:t> Lord</a:t>
            </a:r>
          </a:p>
          <a:p>
            <a:pPr marL="76200" indent="0">
              <a:buNone/>
            </a:pPr>
            <a:r>
              <a:rPr lang="en-US" dirty="0"/>
              <a:t>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pic>
        <p:nvPicPr>
          <p:cNvPr id="5" name="Picture 4">
            <a:extLst>
              <a:ext uri="{FF2B5EF4-FFF2-40B4-BE49-F238E27FC236}">
                <a16:creationId xmlns:a16="http://schemas.microsoft.com/office/drawing/2014/main" id="{590376A2-542C-7B4F-95F3-FAE958DA85FD}"/>
              </a:ext>
            </a:extLst>
          </p:cNvPr>
          <p:cNvPicPr>
            <a:picLocks noChangeAspect="1"/>
          </p:cNvPicPr>
          <p:nvPr/>
        </p:nvPicPr>
        <p:blipFill>
          <a:blip r:embed="rId2"/>
          <a:stretch>
            <a:fillRect/>
          </a:stretch>
        </p:blipFill>
        <p:spPr>
          <a:xfrm>
            <a:off x="3710940" y="3642359"/>
            <a:ext cx="4770120" cy="2671267"/>
          </a:xfrm>
          <a:prstGeom prst="rect">
            <a:avLst/>
          </a:prstGeom>
        </p:spPr>
      </p:pic>
    </p:spTree>
    <p:extLst>
      <p:ext uri="{BB962C8B-B14F-4D97-AF65-F5344CB8AC3E}">
        <p14:creationId xmlns:p14="http://schemas.microsoft.com/office/powerpoint/2010/main" val="2738638537"/>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1332</TotalTime>
  <Words>573</Words>
  <Application>Microsoft Macintosh PowerPoint</Application>
  <PresentationFormat>Widescreen</PresentationFormat>
  <Paragraphs>85</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Helvetica Neue Light</vt:lpstr>
      <vt:lpstr>Calibri</vt:lpstr>
      <vt:lpstr>DI Template</vt:lpstr>
      <vt:lpstr>PowerPoint Presentation</vt:lpstr>
      <vt:lpstr>A quick word on users/privileges</vt:lpstr>
      <vt:lpstr>Snowflake ROLES</vt:lpstr>
      <vt:lpstr>Privileges</vt:lpstr>
      <vt:lpstr>Privileges and ROLES</vt:lpstr>
      <vt:lpstr>Snowflake ROLES</vt:lpstr>
      <vt:lpstr>Snowflake ROLES</vt:lpstr>
      <vt:lpstr>Snowflake ROLES</vt:lpstr>
      <vt:lpstr>Snowflake ROLES</vt:lpstr>
      <vt:lpstr>Snowflake ROLES</vt:lpstr>
      <vt:lpstr>Snowflake ROLES</vt:lpstr>
      <vt:lpstr>Snowflake ROLES</vt:lpstr>
      <vt:lpstr>Snowflake ROLES</vt:lpstr>
      <vt:lpstr>Pause and jump to LAB 02</vt:lpstr>
      <vt:lpstr>Confused? ASK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30</cp:revision>
  <dcterms:modified xsi:type="dcterms:W3CDTF">2020-05-19T12:21:39Z</dcterms:modified>
</cp:coreProperties>
</file>